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7" r:id="rId3"/>
    <p:sldId id="271" r:id="rId4"/>
    <p:sldId id="270" r:id="rId5"/>
    <p:sldId id="268" r:id="rId6"/>
    <p:sldId id="269" r:id="rId7"/>
    <p:sldId id="276" r:id="rId8"/>
    <p:sldId id="277" r:id="rId9"/>
    <p:sldId id="260" r:id="rId10"/>
    <p:sldId id="278" r:id="rId11"/>
    <p:sldId id="279" r:id="rId12"/>
    <p:sldId id="258" r:id="rId13"/>
    <p:sldId id="272"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77AA8D-1E30-4FFF-9A53-86E22693AA61}" v="1" dt="2021-09-22T15:44:16.5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92" autoAdjust="0"/>
    <p:restoredTop sz="94660"/>
  </p:normalViewPr>
  <p:slideViewPr>
    <p:cSldViewPr>
      <p:cViewPr varScale="1">
        <p:scale>
          <a:sx n="62" d="100"/>
          <a:sy n="62" d="100"/>
        </p:scale>
        <p:origin x="1768"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lson, Robert" userId="a855afd0-65ad-4820-ae83-98e1a532fa58" providerId="ADAL" clId="{4377AA8D-1E30-4FFF-9A53-86E22693AA61}"/>
    <pc:docChg chg="mod modSld">
      <pc:chgData name="Nelson, Robert" userId="a855afd0-65ad-4820-ae83-98e1a532fa58" providerId="ADAL" clId="{4377AA8D-1E30-4FFF-9A53-86E22693AA61}" dt="2021-09-23T00:26:53.622" v="18" actId="20577"/>
      <pc:docMkLst>
        <pc:docMk/>
      </pc:docMkLst>
      <pc:sldChg chg="modSp mod">
        <pc:chgData name="Nelson, Robert" userId="a855afd0-65ad-4820-ae83-98e1a532fa58" providerId="ADAL" clId="{4377AA8D-1E30-4FFF-9A53-86E22693AA61}" dt="2021-09-23T00:26:53.622" v="18" actId="20577"/>
        <pc:sldMkLst>
          <pc:docMk/>
          <pc:sldMk cId="2337529951" sldId="258"/>
        </pc:sldMkLst>
        <pc:spChg chg="mod">
          <ac:chgData name="Nelson, Robert" userId="a855afd0-65ad-4820-ae83-98e1a532fa58" providerId="ADAL" clId="{4377AA8D-1E30-4FFF-9A53-86E22693AA61}" dt="2021-09-23T00:26:53.622" v="18" actId="20577"/>
          <ac:spMkLst>
            <pc:docMk/>
            <pc:sldMk cId="2337529951" sldId="258"/>
            <ac:spMk id="2" creationId="{00000000-0000-0000-0000-000000000000}"/>
          </ac:spMkLst>
        </pc:spChg>
      </pc:sldChg>
      <pc:sldChg chg="modSp mod">
        <pc:chgData name="Nelson, Robert" userId="a855afd0-65ad-4820-ae83-98e1a532fa58" providerId="ADAL" clId="{4377AA8D-1E30-4FFF-9A53-86E22693AA61}" dt="2021-09-22T15:44:21.445" v="11" actId="20577"/>
        <pc:sldMkLst>
          <pc:docMk/>
          <pc:sldMk cId="1146307908" sldId="267"/>
        </pc:sldMkLst>
        <pc:spChg chg="mod">
          <ac:chgData name="Nelson, Robert" userId="a855afd0-65ad-4820-ae83-98e1a532fa58" providerId="ADAL" clId="{4377AA8D-1E30-4FFF-9A53-86E22693AA61}" dt="2021-09-22T15:44:21.445" v="11" actId="20577"/>
          <ac:spMkLst>
            <pc:docMk/>
            <pc:sldMk cId="1146307908" sldId="267"/>
            <ac:spMk id="2" creationId="{00000000-0000-0000-0000-000000000000}"/>
          </ac:spMkLst>
        </pc:spChg>
        <pc:picChg chg="mod">
          <ac:chgData name="Nelson, Robert" userId="a855afd0-65ad-4820-ae83-98e1a532fa58" providerId="ADAL" clId="{4377AA8D-1E30-4FFF-9A53-86E22693AA61}" dt="2021-09-22T15:44:16.559" v="10" actId="1076"/>
          <ac:picMkLst>
            <pc:docMk/>
            <pc:sldMk cId="1146307908" sldId="267"/>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F18349A-5130-4C3B-AF97-BFBC664CED84}" type="datetimeFigureOut">
              <a:rPr lang="en-US" smtClean="0"/>
              <a:t>9/22/2021</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8849BE5-B2ED-4A56-B22D-17AA8E6693FE}"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49BE5-B2ED-4A56-B22D-17AA8E6693FE}"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8849BE5-B2ED-4A56-B22D-17AA8E6693FE}"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49BE5-B2ED-4A56-B22D-17AA8E6693FE}" type="slidenum">
              <a:rPr lang="en-US" smtClean="0"/>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DF18349A-5130-4C3B-AF97-BFBC664CED84}" type="datetimeFigureOut">
              <a:rPr lang="en-US" smtClean="0"/>
              <a:t>9/22/2021</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8849BE5-B2ED-4A56-B22D-17AA8E6693FE}"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849BE5-B2ED-4A56-B22D-17AA8E6693FE}"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849BE5-B2ED-4A56-B22D-17AA8E6693FE}"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849BE5-B2ED-4A56-B22D-17AA8E6693FE}" type="slidenum">
              <a:rPr lang="en-US" smtClean="0"/>
              <a:t>‹#›</a:t>
            </a:fld>
            <a:endParaRPr lang="en-US" dirty="0"/>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849BE5-B2ED-4A56-B22D-17AA8E6693FE}"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8849BE5-B2ED-4A56-B22D-17AA8E6693FE}"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18349A-5130-4C3B-AF97-BFBC664CED84}" type="datetimeFigureOut">
              <a:rPr lang="en-US" smtClean="0"/>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849BE5-B2ED-4A56-B22D-17AA8E6693FE}"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F18349A-5130-4C3B-AF97-BFBC664CED84}" type="datetimeFigureOut">
              <a:rPr lang="en-US" smtClean="0"/>
              <a:t>9/22/2021</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8849BE5-B2ED-4A56-B22D-17AA8E6693FE}"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4.xml"/><Relationship Id="rId1" Type="http://schemas.openxmlformats.org/officeDocument/2006/relationships/video" Target="https://www.youtube.com/embed/4z7gDsSKUm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lgn="ctr">
              <a:buNone/>
            </a:pPr>
            <a:r>
              <a:rPr lang="en-US" sz="4800" b="1" dirty="0">
                <a:solidFill>
                  <a:schemeClr val="tx1"/>
                </a:solidFill>
                <a:latin typeface="Franklin Gothic Book" panose="020B0503020102020204" pitchFamily="34" charset="0"/>
              </a:rPr>
              <a:t>National Junior Honor Society</a:t>
            </a:r>
          </a:p>
          <a:p>
            <a:pPr marL="45720" indent="0" algn="ctr">
              <a:buNone/>
            </a:pPr>
            <a:r>
              <a:rPr lang="en-US" sz="2800" dirty="0">
                <a:solidFill>
                  <a:schemeClr val="tx1"/>
                </a:solidFill>
                <a:latin typeface="Franklin Gothic Book" panose="020B0503020102020204" pitchFamily="34" charset="0"/>
              </a:rPr>
              <a:t>Adviser:  Mrs. Cuevas</a:t>
            </a:r>
          </a:p>
          <a:p>
            <a:pPr marL="45720" indent="0" algn="ctr">
              <a:buNone/>
            </a:pPr>
            <a:endParaRPr lang="en-US" sz="3500" dirty="0">
              <a:solidFill>
                <a:schemeClr val="tx1"/>
              </a:solidFill>
              <a:latin typeface="Franklin Gothic Book" panose="020B0503020102020204" pitchFamily="34" charset="0"/>
            </a:endParaRPr>
          </a:p>
        </p:txBody>
      </p:sp>
      <p:sp>
        <p:nvSpPr>
          <p:cNvPr id="3" name="Title 2"/>
          <p:cNvSpPr>
            <a:spLocks noGrp="1"/>
          </p:cNvSpPr>
          <p:nvPr>
            <p:ph type="title"/>
          </p:nvPr>
        </p:nvSpPr>
        <p:spPr/>
        <p:txBody>
          <a:bodyPr/>
          <a:lstStyle/>
          <a:p>
            <a:r>
              <a:rPr lang="en-US" sz="5000" b="1" dirty="0">
                <a:latin typeface="Bodoni MT" pitchFamily="18" charset="0"/>
              </a:rPr>
              <a:t>Introducing Townsend’s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7645" y="3148623"/>
            <a:ext cx="2514599" cy="3353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6307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Helping Senior Citizens:</a:t>
            </a:r>
          </a:p>
          <a:p>
            <a:r>
              <a:rPr lang="en-US" dirty="0"/>
              <a:t>Read to residents at a nursing home</a:t>
            </a:r>
          </a:p>
          <a:p>
            <a:r>
              <a:rPr lang="en-US" dirty="0"/>
              <a:t>Deliver groceries and meals to elderly neighbors</a:t>
            </a:r>
          </a:p>
          <a:p>
            <a:r>
              <a:rPr lang="en-US" dirty="0"/>
              <a:t>Teach computer skills to the elderly</a:t>
            </a:r>
          </a:p>
          <a:p>
            <a:r>
              <a:rPr lang="en-US" dirty="0"/>
              <a:t>Drive seniors to doctor appointments</a:t>
            </a:r>
          </a:p>
          <a:p>
            <a:r>
              <a:rPr lang="en-US" dirty="0"/>
              <a:t>Mow an elderly neighbor’s lawn</a:t>
            </a:r>
          </a:p>
          <a:p>
            <a:r>
              <a:rPr lang="en-US" dirty="0"/>
              <a:t>Host a bingo night for nursing home residents</a:t>
            </a:r>
          </a:p>
          <a:p>
            <a:r>
              <a:rPr lang="en-US" dirty="0"/>
              <a:t>Host a holiday meal for senior citizens</a:t>
            </a:r>
          </a:p>
          <a:p>
            <a:r>
              <a:rPr lang="en-US" dirty="0"/>
              <a:t>Make birthday cards for the elderly</a:t>
            </a:r>
          </a:p>
          <a:p>
            <a:r>
              <a:rPr lang="en-US" dirty="0"/>
              <a:t>Donate and decorate a Christmas tree at a nursing home</a:t>
            </a:r>
          </a:p>
          <a:p>
            <a:r>
              <a:rPr lang="en-US" dirty="0"/>
              <a:t>Organize a family day for residents of a retirement home and relatives to play games together</a:t>
            </a:r>
          </a:p>
          <a:p>
            <a:endParaRPr lang="en-US" dirty="0"/>
          </a:p>
        </p:txBody>
      </p:sp>
      <p:sp>
        <p:nvSpPr>
          <p:cNvPr id="3" name="Title 2"/>
          <p:cNvSpPr>
            <a:spLocks noGrp="1"/>
          </p:cNvSpPr>
          <p:nvPr>
            <p:ph type="title"/>
          </p:nvPr>
        </p:nvSpPr>
        <p:spPr/>
        <p:txBody>
          <a:bodyPr/>
          <a:lstStyle/>
          <a:p>
            <a:r>
              <a:rPr lang="en-US" dirty="0"/>
              <a:t>But Wait… There is more!!!</a:t>
            </a:r>
          </a:p>
        </p:txBody>
      </p:sp>
    </p:spTree>
    <p:extLst>
      <p:ext uri="{BB962C8B-B14F-4D97-AF65-F5344CB8AC3E}">
        <p14:creationId xmlns:p14="http://schemas.microsoft.com/office/powerpoint/2010/main" val="3957650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92500" lnSpcReduction="10000"/>
          </a:bodyPr>
          <a:lstStyle/>
          <a:p>
            <a:r>
              <a:rPr lang="en-US" dirty="0"/>
              <a:t>Helping the Hungry and/or Homeless:</a:t>
            </a:r>
          </a:p>
          <a:p>
            <a:r>
              <a:rPr lang="en-US" dirty="0"/>
              <a:t>Build a house with Habitat for Humanity</a:t>
            </a:r>
          </a:p>
          <a:p>
            <a:r>
              <a:rPr lang="en-US" dirty="0"/>
              <a:t>Donate your old clothes</a:t>
            </a:r>
          </a:p>
          <a:p>
            <a:r>
              <a:rPr lang="en-US" dirty="0"/>
              <a:t>Volunteer at a soup kitchen</a:t>
            </a:r>
          </a:p>
          <a:p>
            <a:r>
              <a:rPr lang="en-US" dirty="0"/>
              <a:t>Donate old eyeglasses to an organization that collects that and distributes them to people in need</a:t>
            </a:r>
          </a:p>
          <a:p>
            <a:r>
              <a:rPr lang="en-US" dirty="0"/>
              <a:t>Donate non-perishable food to a food bank</a:t>
            </a:r>
          </a:p>
          <a:p>
            <a:r>
              <a:rPr lang="en-US" dirty="0"/>
              <a:t>Donate blankets to a homeless shelter</a:t>
            </a:r>
          </a:p>
          <a:p>
            <a:r>
              <a:rPr lang="en-US" dirty="0"/>
              <a:t>Host a Thanksgiving dinner for people who may not be able to afford their own</a:t>
            </a:r>
          </a:p>
          <a:p>
            <a:r>
              <a:rPr lang="en-US" dirty="0"/>
              <a:t>Offer to babysit or nanny for a family in need</a:t>
            </a:r>
          </a:p>
          <a:p>
            <a:r>
              <a:rPr lang="en-US" dirty="0"/>
              <a:t>Make “care kits” with shampoo, toothbrushes, combs, etc. to donate to homeless shelters</a:t>
            </a:r>
          </a:p>
          <a:p>
            <a:r>
              <a:rPr lang="en-US" dirty="0"/>
              <a:t>Prepare a home-cooked meal for the residents of a nearby homeless shelter</a:t>
            </a:r>
          </a:p>
          <a:p>
            <a:r>
              <a:rPr lang="en-US" dirty="0"/>
              <a:t>Collect grocery coupons to give to a local food bank</a:t>
            </a:r>
          </a:p>
          <a:p>
            <a:endParaRPr lang="en-US" dirty="0"/>
          </a:p>
        </p:txBody>
      </p:sp>
      <p:sp>
        <p:nvSpPr>
          <p:cNvPr id="3" name="Title 2"/>
          <p:cNvSpPr>
            <a:spLocks noGrp="1"/>
          </p:cNvSpPr>
          <p:nvPr>
            <p:ph type="title"/>
          </p:nvPr>
        </p:nvSpPr>
        <p:spPr/>
        <p:txBody>
          <a:bodyPr/>
          <a:lstStyle/>
          <a:p>
            <a:r>
              <a:rPr lang="en-US" dirty="0"/>
              <a:t>AND…</a:t>
            </a:r>
          </a:p>
        </p:txBody>
      </p:sp>
    </p:spTree>
    <p:extLst>
      <p:ext uri="{BB962C8B-B14F-4D97-AF65-F5344CB8AC3E}">
        <p14:creationId xmlns:p14="http://schemas.microsoft.com/office/powerpoint/2010/main" val="4205780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534401" cy="4834130"/>
          </a:xfrm>
        </p:spPr>
        <p:txBody>
          <a:bodyPr>
            <a:normAutofit/>
          </a:bodyPr>
          <a:lstStyle/>
          <a:p>
            <a:pPr marL="45720" indent="0">
              <a:buNone/>
            </a:pPr>
            <a:endParaRPr lang="en-US" sz="900" dirty="0"/>
          </a:p>
          <a:p>
            <a:pPr marL="45720" indent="0">
              <a:buNone/>
            </a:pPr>
            <a:r>
              <a:rPr lang="en-US" dirty="0">
                <a:solidFill>
                  <a:schemeClr val="tx1"/>
                </a:solidFill>
                <a:latin typeface="Franklin Gothic Book" panose="020B0503020102020204" pitchFamily="34" charset="0"/>
              </a:rPr>
              <a:t>Members of the NJHS must meet membership criteria which may include Honor Roll 3.5 GPA status and demonstrated success in the areas of character, citizenship, leadership and service to your school and community.</a:t>
            </a:r>
          </a:p>
          <a:p>
            <a:pPr marL="45720" indent="0">
              <a:buNone/>
            </a:pPr>
            <a:endParaRPr lang="en-US" dirty="0">
              <a:solidFill>
                <a:schemeClr val="tx1"/>
              </a:solidFill>
              <a:latin typeface="Franklin Gothic Book" panose="020B0503020102020204" pitchFamily="34" charset="0"/>
            </a:endParaRPr>
          </a:p>
          <a:p>
            <a:pPr marL="45720" indent="0">
              <a:buNone/>
            </a:pPr>
            <a:r>
              <a:rPr lang="en-US" dirty="0">
                <a:solidFill>
                  <a:schemeClr val="tx1"/>
                </a:solidFill>
                <a:latin typeface="Franklin Gothic Book" panose="020B0503020102020204" pitchFamily="34" charset="0"/>
              </a:rPr>
              <a:t>7</a:t>
            </a:r>
            <a:r>
              <a:rPr lang="en-US" baseline="30000" dirty="0">
                <a:solidFill>
                  <a:schemeClr val="tx1"/>
                </a:solidFill>
                <a:latin typeface="Franklin Gothic Book" panose="020B0503020102020204" pitchFamily="34" charset="0"/>
              </a:rPr>
              <a:t>th</a:t>
            </a:r>
            <a:r>
              <a:rPr lang="en-US" dirty="0">
                <a:solidFill>
                  <a:schemeClr val="tx1"/>
                </a:solidFill>
                <a:latin typeface="Franklin Gothic Book" panose="020B0503020102020204" pitchFamily="34" charset="0"/>
              </a:rPr>
              <a:t> and 8</a:t>
            </a:r>
            <a:r>
              <a:rPr lang="en-US" baseline="30000" dirty="0">
                <a:solidFill>
                  <a:schemeClr val="tx1"/>
                </a:solidFill>
                <a:latin typeface="Franklin Gothic Book" panose="020B0503020102020204" pitchFamily="34" charset="0"/>
              </a:rPr>
              <a:t>th</a:t>
            </a:r>
            <a:r>
              <a:rPr lang="en-US" dirty="0">
                <a:solidFill>
                  <a:schemeClr val="tx1"/>
                </a:solidFill>
                <a:latin typeface="Franklin Gothic Book" panose="020B0503020102020204" pitchFamily="34" charset="0"/>
              </a:rPr>
              <a:t> Graders who meet the NJHS Standards of Excellence as determined by the Faculty Council will be invited to become members of the NJHS in the Spring of 2022.</a:t>
            </a:r>
          </a:p>
          <a:p>
            <a:pPr marL="45720" indent="0">
              <a:buNone/>
            </a:pPr>
            <a:endParaRPr lang="en-US" dirty="0">
              <a:solidFill>
                <a:schemeClr val="tx1"/>
              </a:solidFill>
              <a:latin typeface="Bodoni MT" pitchFamily="18" charset="0"/>
            </a:endParaRPr>
          </a:p>
          <a:p>
            <a:pPr marL="45720" indent="0">
              <a:buNone/>
            </a:pPr>
            <a:endParaRPr lang="en-US" b="1" u="sng" dirty="0">
              <a:solidFill>
                <a:schemeClr val="tx1"/>
              </a:solidFill>
              <a:latin typeface="Bodoni MT" pitchFamily="18" charset="0"/>
            </a:endParaRPr>
          </a:p>
          <a:p>
            <a:pPr marL="45720" lvl="0" indent="0">
              <a:buNone/>
            </a:pPr>
            <a:endParaRPr lang="en-US" dirty="0">
              <a:latin typeface="Bodoni MT" pitchFamily="18" charset="0"/>
            </a:endParaRPr>
          </a:p>
          <a:p>
            <a:pPr marL="45720" indent="0">
              <a:buNone/>
            </a:pPr>
            <a:endParaRPr lang="en-US" dirty="0">
              <a:latin typeface="Bodoni MT" pitchFamily="18" charset="0"/>
            </a:endParaRPr>
          </a:p>
        </p:txBody>
      </p:sp>
      <p:sp>
        <p:nvSpPr>
          <p:cNvPr id="3" name="Title 2"/>
          <p:cNvSpPr>
            <a:spLocks noGrp="1"/>
          </p:cNvSpPr>
          <p:nvPr>
            <p:ph type="title"/>
          </p:nvPr>
        </p:nvSpPr>
        <p:spPr/>
        <p:txBody>
          <a:bodyPr/>
          <a:lstStyle/>
          <a:p>
            <a:r>
              <a:rPr lang="en-US" dirty="0">
                <a:latin typeface="Elephant" pitchFamily="18" charset="0"/>
              </a:rPr>
              <a:t>Bylaws</a:t>
            </a:r>
          </a:p>
        </p:txBody>
      </p:sp>
      <p:pic>
        <p:nvPicPr>
          <p:cNvPr id="2051" name="Picture 3" descr="C:\Users\macropouloscourtney\AppData\Local\Microsoft\Windows\Temporary Internet Files\Content.IE5\3NOZWNDB\MP90040886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6680" y="277091"/>
            <a:ext cx="1042004" cy="104200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macropouloscourtney\AppData\Local\Microsoft\Windows\Temporary Internet Files\Content.IE5\3NOZWNDB\MP90040886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261257"/>
            <a:ext cx="1042004" cy="104200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4648200"/>
            <a:ext cx="2552700" cy="1790700"/>
          </a:xfrm>
          <a:prstGeom prst="rect">
            <a:avLst/>
          </a:prstGeom>
        </p:spPr>
      </p:pic>
    </p:spTree>
    <p:extLst>
      <p:ext uri="{BB962C8B-B14F-4D97-AF65-F5344CB8AC3E}">
        <p14:creationId xmlns:p14="http://schemas.microsoft.com/office/powerpoint/2010/main" val="2337529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304800" y="1719072"/>
            <a:ext cx="8382000" cy="4605528"/>
          </a:xfrm>
        </p:spPr>
        <p:txBody>
          <a:bodyPr/>
          <a:lstStyle/>
          <a:p>
            <a:r>
              <a:rPr lang="en-US" dirty="0">
                <a:solidFill>
                  <a:schemeClr val="tx1"/>
                </a:solidFill>
              </a:rPr>
              <a:t>Fun with Friends</a:t>
            </a:r>
          </a:p>
          <a:p>
            <a:r>
              <a:rPr lang="en-US" sz="2400" dirty="0">
                <a:solidFill>
                  <a:schemeClr val="tx1"/>
                </a:solidFill>
              </a:rPr>
              <a:t>Looks Great on a Resume </a:t>
            </a:r>
          </a:p>
          <a:p>
            <a:r>
              <a:rPr lang="en-US" sz="2400" dirty="0">
                <a:solidFill>
                  <a:schemeClr val="tx1"/>
                </a:solidFill>
              </a:rPr>
              <a:t>AWESOME for Guys &amp; Girls</a:t>
            </a:r>
          </a:p>
          <a:p>
            <a:r>
              <a:rPr lang="en-US" sz="2400" dirty="0">
                <a:solidFill>
                  <a:schemeClr val="tx1"/>
                </a:solidFill>
              </a:rPr>
              <a:t>Express Your Individuality</a:t>
            </a:r>
          </a:p>
          <a:p>
            <a:r>
              <a:rPr lang="en-US" sz="2400" dirty="0">
                <a:solidFill>
                  <a:schemeClr val="tx1"/>
                </a:solidFill>
              </a:rPr>
              <a:t>Change the World!</a:t>
            </a:r>
          </a:p>
          <a:p>
            <a:pPr marL="45720" indent="0">
              <a:buNone/>
            </a:pPr>
            <a:endParaRPr lang="en-US" sz="2400" dirty="0">
              <a:solidFill>
                <a:schemeClr val="tx1"/>
              </a:solidFill>
            </a:endParaRPr>
          </a:p>
          <a:p>
            <a:pPr marL="45720" indent="0">
              <a:buNone/>
            </a:pPr>
            <a:endParaRPr lang="en-US" dirty="0">
              <a:solidFill>
                <a:schemeClr val="tx1"/>
              </a:solidFill>
            </a:endParaRPr>
          </a:p>
        </p:txBody>
      </p:sp>
      <p:sp>
        <p:nvSpPr>
          <p:cNvPr id="4" name="Title 3"/>
          <p:cNvSpPr>
            <a:spLocks noGrp="1"/>
          </p:cNvSpPr>
          <p:nvPr>
            <p:ph type="title"/>
          </p:nvPr>
        </p:nvSpPr>
        <p:spPr/>
        <p:txBody>
          <a:bodyPr/>
          <a:lstStyle/>
          <a:p>
            <a:r>
              <a:rPr lang="en-US" dirty="0"/>
              <a:t>National Junior Honor Society Prepares you for Success &amp; IT’s FUN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154" y="5061857"/>
            <a:ext cx="3962400" cy="1796143"/>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4973225"/>
            <a:ext cx="2933700" cy="1552575"/>
          </a:xfrm>
          <a:prstGeom prst="rect">
            <a:avLst/>
          </a:prstGeom>
        </p:spPr>
      </p:pic>
    </p:spTree>
    <p:extLst>
      <p:ext uri="{BB962C8B-B14F-4D97-AF65-F5344CB8AC3E}">
        <p14:creationId xmlns:p14="http://schemas.microsoft.com/office/powerpoint/2010/main" val="2339154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z7gDsSKUmU"/>
          <p:cNvPicPr>
            <a:picLocks noGrp="1" noRot="1" noChangeAspect="1"/>
          </p:cNvPicPr>
          <p:nvPr>
            <p:ph sz="half" idx="1"/>
            <a:videoFile r:link="rId1"/>
          </p:nvPr>
        </p:nvPicPr>
        <p:blipFill>
          <a:blip r:embed="rId3"/>
          <a:stretch>
            <a:fillRect/>
          </a:stretch>
        </p:blipFill>
        <p:spPr>
          <a:xfrm>
            <a:off x="228600" y="1371600"/>
            <a:ext cx="8627095" cy="4852741"/>
          </a:xfrm>
          <a:prstGeom prst="rect">
            <a:avLst/>
          </a:prstGeom>
        </p:spPr>
      </p:pic>
    </p:spTree>
    <p:extLst>
      <p:ext uri="{BB962C8B-B14F-4D97-AF65-F5344CB8AC3E}">
        <p14:creationId xmlns:p14="http://schemas.microsoft.com/office/powerpoint/2010/main" val="3431151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4724400" cy="5562600"/>
          </a:xfrm>
        </p:spPr>
        <p:txBody>
          <a:bodyPr>
            <a:normAutofit/>
          </a:bodyPr>
          <a:lstStyle/>
          <a:p>
            <a:endParaRPr lang="en-US" sz="4500" b="1" i="1" u="sng" dirty="0">
              <a:latin typeface="Bodoni MT" pitchFamily="18" charset="0"/>
            </a:endParaRPr>
          </a:p>
          <a:p>
            <a:r>
              <a:rPr lang="en-US" sz="2800" dirty="0">
                <a:solidFill>
                  <a:schemeClr val="tx1"/>
                </a:solidFill>
                <a:latin typeface="Franklin Gothic Book" panose="020B0503020102020204" pitchFamily="34" charset="0"/>
              </a:rPr>
              <a:t>The NJHS is a national organization designed to provide 7</a:t>
            </a:r>
            <a:r>
              <a:rPr lang="en-US" sz="2800" baseline="30000" dirty="0">
                <a:solidFill>
                  <a:schemeClr val="tx1"/>
                </a:solidFill>
                <a:latin typeface="Franklin Gothic Book" panose="020B0503020102020204" pitchFamily="34" charset="0"/>
              </a:rPr>
              <a:t>th</a:t>
            </a:r>
            <a:r>
              <a:rPr lang="en-US" sz="2800" dirty="0">
                <a:solidFill>
                  <a:schemeClr val="tx1"/>
                </a:solidFill>
                <a:latin typeface="Franklin Gothic Book" panose="020B0503020102020204" pitchFamily="34" charset="0"/>
              </a:rPr>
              <a:t> and 8</a:t>
            </a:r>
            <a:r>
              <a:rPr lang="en-US" sz="2800" baseline="30000" dirty="0">
                <a:solidFill>
                  <a:schemeClr val="tx1"/>
                </a:solidFill>
                <a:latin typeface="Franklin Gothic Book" panose="020B0503020102020204" pitchFamily="34" charset="0"/>
              </a:rPr>
              <a:t>th</a:t>
            </a:r>
            <a:r>
              <a:rPr lang="en-US" sz="2800" dirty="0">
                <a:solidFill>
                  <a:schemeClr val="tx1"/>
                </a:solidFill>
                <a:latin typeface="Franklin Gothic Book" panose="020B0503020102020204" pitchFamily="34" charset="0"/>
              </a:rPr>
              <a:t> grade students who excel in school and community the opportunity to reach higher goals and change the world!   </a:t>
            </a:r>
          </a:p>
          <a:p>
            <a:pPr marL="45720" indent="0">
              <a:buNone/>
            </a:pPr>
            <a:r>
              <a:rPr lang="en-US" sz="4300" i="1" dirty="0">
                <a:latin typeface="Bodoni MT" pitchFamily="18" charset="0"/>
              </a:rPr>
              <a:t> </a:t>
            </a:r>
            <a:endParaRPr lang="en-US" sz="4300" dirty="0">
              <a:latin typeface="Bodoni MT" pitchFamily="18" charset="0"/>
            </a:endParaRPr>
          </a:p>
          <a:p>
            <a:endParaRPr lang="en-US" dirty="0"/>
          </a:p>
        </p:txBody>
      </p:sp>
      <p:sp>
        <p:nvSpPr>
          <p:cNvPr id="2" name="Title 1"/>
          <p:cNvSpPr>
            <a:spLocks noGrp="1"/>
          </p:cNvSpPr>
          <p:nvPr>
            <p:ph type="title"/>
          </p:nvPr>
        </p:nvSpPr>
        <p:spPr/>
        <p:txBody>
          <a:bodyPr/>
          <a:lstStyle/>
          <a:p>
            <a:pPr lvl="0"/>
            <a:r>
              <a:rPr lang="en-US" dirty="0">
                <a:latin typeface="Elephant" pitchFamily="18" charset="0"/>
              </a:rPr>
              <a:t>What is National Junior Honor Society?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0" y="2411680"/>
            <a:ext cx="3377453" cy="2789475"/>
          </a:xfrm>
          <a:prstGeom prst="rect">
            <a:avLst/>
          </a:prstGeom>
        </p:spPr>
      </p:pic>
    </p:spTree>
    <p:extLst>
      <p:ext uri="{BB962C8B-B14F-4D97-AF65-F5344CB8AC3E}">
        <p14:creationId xmlns:p14="http://schemas.microsoft.com/office/powerpoint/2010/main" val="966300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a:solidFill>
                  <a:schemeClr val="tx1"/>
                </a:solidFill>
                <a:latin typeface="Franklin Gothic Book" panose="020B0503020102020204" pitchFamily="34" charset="0"/>
              </a:rPr>
              <a:t>Character - </a:t>
            </a:r>
            <a:r>
              <a:rPr lang="en-US" sz="2800" dirty="0">
                <a:solidFill>
                  <a:schemeClr val="tx1"/>
                </a:solidFill>
                <a:latin typeface="Franklin Gothic Book" panose="020B0503020102020204" pitchFamily="34" charset="0"/>
              </a:rPr>
              <a:t>Be someone you can be proud of.</a:t>
            </a:r>
          </a:p>
          <a:p>
            <a:endParaRPr lang="en-US" b="1" dirty="0">
              <a:solidFill>
                <a:schemeClr val="tx1"/>
              </a:solidFill>
              <a:latin typeface="Franklin Gothic Book" panose="020B0503020102020204" pitchFamily="34" charset="0"/>
            </a:endParaRPr>
          </a:p>
          <a:p>
            <a:r>
              <a:rPr lang="en-US" sz="2800" b="1" dirty="0">
                <a:solidFill>
                  <a:schemeClr val="tx1"/>
                </a:solidFill>
                <a:latin typeface="Franklin Gothic Book" panose="020B0503020102020204" pitchFamily="34" charset="0"/>
              </a:rPr>
              <a:t>Scholarship:  </a:t>
            </a:r>
            <a:r>
              <a:rPr lang="en-US" sz="2800" dirty="0">
                <a:solidFill>
                  <a:schemeClr val="tx1"/>
                </a:solidFill>
                <a:latin typeface="Franklin Gothic Book" panose="020B0503020102020204" pitchFamily="34" charset="0"/>
              </a:rPr>
              <a:t>Demonstrates </a:t>
            </a:r>
          </a:p>
          <a:p>
            <a:pPr marL="45720" indent="0">
              <a:buNone/>
            </a:pPr>
            <a:r>
              <a:rPr lang="en-US" sz="2800" dirty="0">
                <a:solidFill>
                  <a:schemeClr val="tx1"/>
                </a:solidFill>
                <a:latin typeface="Franklin Gothic Book" panose="020B0503020102020204" pitchFamily="34" charset="0"/>
              </a:rPr>
              <a:t>highest standards of </a:t>
            </a:r>
          </a:p>
          <a:p>
            <a:pPr marL="45720" indent="0">
              <a:buNone/>
            </a:pPr>
            <a:r>
              <a:rPr lang="en-US" sz="2800" dirty="0">
                <a:solidFill>
                  <a:schemeClr val="tx1"/>
                </a:solidFill>
                <a:latin typeface="Franklin Gothic Book" panose="020B0503020102020204" pitchFamily="34" charset="0"/>
              </a:rPr>
              <a:t>academic excellence.  </a:t>
            </a:r>
          </a:p>
          <a:p>
            <a:pPr marL="0" indent="0">
              <a:buNone/>
            </a:pPr>
            <a:endParaRPr lang="en-US" sz="3200" dirty="0">
              <a:solidFill>
                <a:schemeClr val="tx1"/>
              </a:solidFill>
              <a:latin typeface="Franklin Gothic Book" panose="020B0503020102020204" pitchFamily="34" charset="0"/>
            </a:endParaRPr>
          </a:p>
        </p:txBody>
      </p:sp>
      <p:sp>
        <p:nvSpPr>
          <p:cNvPr id="3" name="Title 2"/>
          <p:cNvSpPr>
            <a:spLocks noGrp="1"/>
          </p:cNvSpPr>
          <p:nvPr>
            <p:ph type="title"/>
          </p:nvPr>
        </p:nvSpPr>
        <p:spPr/>
        <p:txBody>
          <a:bodyPr/>
          <a:lstStyle/>
          <a:p>
            <a:r>
              <a:rPr lang="en-US" dirty="0"/>
              <a:t>National Junior Honor Society Includes: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4190999"/>
            <a:ext cx="2143125" cy="2143125"/>
          </a:xfrm>
          <a:prstGeom prst="rect">
            <a:avLst/>
          </a:prstGeom>
        </p:spPr>
      </p:pic>
    </p:spTree>
    <p:extLst>
      <p:ext uri="{BB962C8B-B14F-4D97-AF65-F5344CB8AC3E}">
        <p14:creationId xmlns:p14="http://schemas.microsoft.com/office/powerpoint/2010/main" val="325101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Leadership</a:t>
            </a:r>
          </a:p>
        </p:txBody>
      </p:sp>
      <p:sp>
        <p:nvSpPr>
          <p:cNvPr id="3" name="Rectangle 2"/>
          <p:cNvSpPr/>
          <p:nvPr/>
        </p:nvSpPr>
        <p:spPr>
          <a:xfrm>
            <a:off x="304800" y="1828800"/>
            <a:ext cx="4724400" cy="1200329"/>
          </a:xfrm>
          <a:prstGeom prst="rect">
            <a:avLst/>
          </a:prstGeom>
        </p:spPr>
        <p:txBody>
          <a:bodyPr wrap="square">
            <a:spAutoFit/>
          </a:bodyPr>
          <a:lstStyle/>
          <a:p>
            <a:r>
              <a:rPr lang="en-US" sz="2400" b="1" u="sng" dirty="0">
                <a:latin typeface="Franklin Gothic Book" panose="020B0503020102020204" pitchFamily="34" charset="0"/>
              </a:rPr>
              <a:t>Leadership</a:t>
            </a:r>
            <a:r>
              <a:rPr lang="en-US" sz="2400" b="1" dirty="0">
                <a:latin typeface="Franklin Gothic Book" panose="020B0503020102020204" pitchFamily="34" charset="0"/>
              </a:rPr>
              <a:t> - Leaders come in all shapes and sized… Let’s be servant leaders!!!</a:t>
            </a:r>
            <a:endParaRPr lang="en-US" sz="2800" dirty="0">
              <a:latin typeface="Franklin Gothic Book" panose="020B0503020102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2734992"/>
            <a:ext cx="3673929" cy="2057400"/>
          </a:xfrm>
          <a:prstGeom prst="rect">
            <a:avLst/>
          </a:prstGeom>
        </p:spPr>
      </p:pic>
    </p:spTree>
    <p:extLst>
      <p:ext uri="{BB962C8B-B14F-4D97-AF65-F5344CB8AC3E}">
        <p14:creationId xmlns:p14="http://schemas.microsoft.com/office/powerpoint/2010/main" val="299018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4953001" cy="4407408"/>
          </a:xfrm>
        </p:spPr>
        <p:txBody>
          <a:bodyPr>
            <a:normAutofit lnSpcReduction="10000"/>
          </a:bodyPr>
          <a:lstStyle/>
          <a:p>
            <a:r>
              <a:rPr lang="en-US" sz="2800" b="1" dirty="0">
                <a:solidFill>
                  <a:schemeClr val="tx1"/>
                </a:solidFill>
                <a:latin typeface="Franklin Gothic Book" panose="020B0503020102020204" pitchFamily="34" charset="0"/>
              </a:rPr>
              <a:t>Citizenship </a:t>
            </a:r>
            <a:r>
              <a:rPr lang="en-US" b="1" i="1" dirty="0">
                <a:latin typeface="Franklin Gothic Book" panose="020B0503020102020204" pitchFamily="34" charset="0"/>
              </a:rPr>
              <a:t>- </a:t>
            </a:r>
            <a:r>
              <a:rPr lang="en-US" sz="3200" dirty="0">
                <a:solidFill>
                  <a:schemeClr val="tx1"/>
                </a:solidFill>
                <a:latin typeface="Franklin Gothic Book" panose="020B0503020102020204" pitchFamily="34" charset="0"/>
              </a:rPr>
              <a:t>We are looking for student who are ready to do something bigger than themselves… </a:t>
            </a:r>
            <a:r>
              <a:rPr lang="en-US" sz="3200" b="1" u="sng" dirty="0">
                <a:solidFill>
                  <a:schemeClr val="tx1"/>
                </a:solidFill>
                <a:latin typeface="Franklin Gothic Book" panose="020B0503020102020204" pitchFamily="34" charset="0"/>
              </a:rPr>
              <a:t>We’ve been given many waffles and we need to share the delicious </a:t>
            </a:r>
            <a:r>
              <a:rPr lang="en-US" sz="3200" b="1" u="sng" dirty="0" err="1">
                <a:solidFill>
                  <a:schemeClr val="tx1"/>
                </a:solidFill>
                <a:latin typeface="Franklin Gothic Book" panose="020B0503020102020204" pitchFamily="34" charset="0"/>
              </a:rPr>
              <a:t>wafffles</a:t>
            </a:r>
            <a:r>
              <a:rPr lang="en-US" sz="3200" b="1" u="sng">
                <a:solidFill>
                  <a:schemeClr val="tx1"/>
                </a:solidFill>
                <a:latin typeface="Franklin Gothic Book" panose="020B0503020102020204" pitchFamily="34" charset="0"/>
              </a:rPr>
              <a:t>.  </a:t>
            </a:r>
            <a:endParaRPr lang="en-US" sz="3200" b="1" u="sng" dirty="0">
              <a:solidFill>
                <a:schemeClr val="tx1"/>
              </a:solidFill>
              <a:latin typeface="Franklin Gothic Book" panose="020B0503020102020204" pitchFamily="34" charset="0"/>
            </a:endParaRPr>
          </a:p>
          <a:p>
            <a:pPr marL="45720" indent="0">
              <a:buNone/>
            </a:pPr>
            <a:endParaRPr lang="en-US" sz="2800" dirty="0">
              <a:solidFill>
                <a:schemeClr val="tx1"/>
              </a:solidFill>
              <a:latin typeface="Bodoni MT" pitchFamily="18" charset="0"/>
            </a:endParaRPr>
          </a:p>
        </p:txBody>
      </p:sp>
      <p:sp>
        <p:nvSpPr>
          <p:cNvPr id="3" name="Title 2"/>
          <p:cNvSpPr>
            <a:spLocks noGrp="1"/>
          </p:cNvSpPr>
          <p:nvPr>
            <p:ph type="title"/>
          </p:nvPr>
        </p:nvSpPr>
        <p:spPr/>
        <p:txBody>
          <a:bodyPr/>
          <a:lstStyle/>
          <a:p>
            <a:r>
              <a:rPr lang="en-US" dirty="0"/>
              <a:t>Citizenship</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2286000"/>
            <a:ext cx="3457575" cy="2589844"/>
          </a:xfrm>
          <a:prstGeom prst="rect">
            <a:avLst/>
          </a:prstGeom>
        </p:spPr>
      </p:pic>
    </p:spTree>
    <p:extLst>
      <p:ext uri="{BB962C8B-B14F-4D97-AF65-F5344CB8AC3E}">
        <p14:creationId xmlns:p14="http://schemas.microsoft.com/office/powerpoint/2010/main" val="1848593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solidFill>
                  <a:schemeClr val="tx1"/>
                </a:solidFill>
                <a:latin typeface="Franklin Gothic Book" panose="020B0503020102020204" pitchFamily="34" charset="0"/>
              </a:rPr>
              <a:t>Service: (we are only limited by our imagination)</a:t>
            </a:r>
          </a:p>
          <a:p>
            <a:r>
              <a:rPr lang="en-US" sz="2800" dirty="0"/>
              <a:t>Community service is </a:t>
            </a:r>
            <a:r>
              <a:rPr lang="en-US" sz="2800" b="1" dirty="0"/>
              <a:t>work done by a person or group of people that benefits others.</a:t>
            </a:r>
            <a:r>
              <a:rPr lang="en-US" sz="2800" dirty="0"/>
              <a:t> It is often done near the area where you live, so your own community reaps the benefits of your work. </a:t>
            </a:r>
            <a:endParaRPr lang="en-US" sz="2800" dirty="0">
              <a:solidFill>
                <a:schemeClr val="tx1"/>
              </a:solidFill>
              <a:latin typeface="Franklin Gothic Book" panose="020B0503020102020204" pitchFamily="34" charset="0"/>
            </a:endParaRPr>
          </a:p>
        </p:txBody>
      </p:sp>
      <p:sp>
        <p:nvSpPr>
          <p:cNvPr id="3" name="Title 2"/>
          <p:cNvSpPr>
            <a:spLocks noGrp="1"/>
          </p:cNvSpPr>
          <p:nvPr>
            <p:ph type="title"/>
          </p:nvPr>
        </p:nvSpPr>
        <p:spPr/>
        <p:txBody>
          <a:bodyPr/>
          <a:lstStyle/>
          <a:p>
            <a:r>
              <a:rPr lang="en-US" dirty="0"/>
              <a:t>Community SERVICE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200" y="4419600"/>
            <a:ext cx="2290763" cy="2290763"/>
          </a:xfrm>
          <a:prstGeom prst="rect">
            <a:avLst/>
          </a:prstGeom>
        </p:spPr>
      </p:pic>
    </p:spTree>
    <p:extLst>
      <p:ext uri="{BB962C8B-B14F-4D97-AF65-F5344CB8AC3E}">
        <p14:creationId xmlns:p14="http://schemas.microsoft.com/office/powerpoint/2010/main" val="1206137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1719070"/>
            <a:ext cx="8636492" cy="4986529"/>
          </a:xfrm>
        </p:spPr>
        <p:txBody>
          <a:bodyPr>
            <a:normAutofit fontScale="85000" lnSpcReduction="20000"/>
          </a:bodyPr>
          <a:lstStyle/>
          <a:p>
            <a:r>
              <a:rPr lang="en-US" b="1" dirty="0"/>
              <a:t>Donate or raise money for your local Red Cross</a:t>
            </a:r>
          </a:p>
          <a:p>
            <a:r>
              <a:rPr lang="en-US" b="1" dirty="0"/>
              <a:t>Organize a community blood drive</a:t>
            </a:r>
          </a:p>
          <a:p>
            <a:r>
              <a:rPr lang="en-US" b="1" dirty="0"/>
              <a:t>Send cards to soldiers serving overseas</a:t>
            </a:r>
          </a:p>
          <a:p>
            <a:r>
              <a:rPr lang="en-US" b="1" dirty="0"/>
              <a:t>For your next birthday, ask for charitable donations instead of gifts</a:t>
            </a:r>
          </a:p>
          <a:p>
            <a:r>
              <a:rPr lang="en-US" b="1" dirty="0"/>
              <a:t>Hold a bake sale for your favorite charity</a:t>
            </a:r>
          </a:p>
          <a:p>
            <a:r>
              <a:rPr lang="en-US" b="1" dirty="0"/>
              <a:t>Read books or letters to a person who is visually impaired</a:t>
            </a:r>
          </a:p>
          <a:p>
            <a:r>
              <a:rPr lang="en-US" b="1" dirty="0"/>
              <a:t>Organize a wheelchair basketball team</a:t>
            </a:r>
          </a:p>
          <a:p>
            <a:r>
              <a:rPr lang="en-US" b="1" dirty="0"/>
              <a:t>Participate in a charity race</a:t>
            </a:r>
          </a:p>
          <a:p>
            <a:r>
              <a:rPr lang="en-US" b="1" dirty="0"/>
              <a:t>Organize an event or parade for Memorial Day</a:t>
            </a:r>
          </a:p>
          <a:p>
            <a:r>
              <a:rPr lang="en-US" b="1" dirty="0"/>
              <a:t>Volunteer to help at a charity auction</a:t>
            </a:r>
          </a:p>
          <a:p>
            <a:r>
              <a:rPr lang="en-US" b="1" dirty="0"/>
              <a:t>Participate in National Youth Service Day in April</a:t>
            </a:r>
          </a:p>
          <a:p>
            <a:r>
              <a:rPr lang="en-US" b="1" dirty="0"/>
              <a:t>Contact a tree farm about donating Christmas trees to nursing homes, hospitals, or to families who can’t afford to buy their own</a:t>
            </a:r>
          </a:p>
          <a:p>
            <a:r>
              <a:rPr lang="en-US" b="1" dirty="0"/>
              <a:t>Collect unused makeup and perfume to donate to a center for abused women</a:t>
            </a:r>
          </a:p>
          <a:p>
            <a:r>
              <a:rPr lang="en-US" b="1" dirty="0"/>
              <a:t>Help register people to vote</a:t>
            </a:r>
          </a:p>
          <a:p>
            <a:r>
              <a:rPr lang="en-US" b="1" dirty="0"/>
              <a:t>Organize a car wash and donate the profits to charity</a:t>
            </a:r>
          </a:p>
          <a:p>
            <a:r>
              <a:rPr lang="en-US" b="1" dirty="0"/>
              <a:t>Help deliver meals and gifts to patients at a local hospital</a:t>
            </a:r>
            <a:endParaRPr lang="en-US" dirty="0"/>
          </a:p>
          <a:p>
            <a:pPr marL="45720" indent="0">
              <a:buNone/>
            </a:pPr>
            <a:endParaRPr lang="en-US" dirty="0"/>
          </a:p>
        </p:txBody>
      </p:sp>
      <p:sp>
        <p:nvSpPr>
          <p:cNvPr id="3" name="Title 2"/>
          <p:cNvSpPr>
            <a:spLocks noGrp="1"/>
          </p:cNvSpPr>
          <p:nvPr>
            <p:ph type="title"/>
          </p:nvPr>
        </p:nvSpPr>
        <p:spPr/>
        <p:txBody>
          <a:bodyPr/>
          <a:lstStyle/>
          <a:p>
            <a:r>
              <a:rPr lang="en-US" dirty="0"/>
              <a:t>SERVICE IDEAS</a:t>
            </a:r>
          </a:p>
        </p:txBody>
      </p:sp>
    </p:spTree>
    <p:extLst>
      <p:ext uri="{BB962C8B-B14F-4D97-AF65-F5344CB8AC3E}">
        <p14:creationId xmlns:p14="http://schemas.microsoft.com/office/powerpoint/2010/main" val="1873780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1719070"/>
            <a:ext cx="8915400" cy="5138930"/>
          </a:xfrm>
        </p:spPr>
        <p:txBody>
          <a:bodyPr>
            <a:normAutofit fontScale="70000" lnSpcReduction="20000"/>
          </a:bodyPr>
          <a:lstStyle/>
          <a:p>
            <a:r>
              <a:rPr lang="en-US" b="1" dirty="0"/>
              <a:t>Helping Children and Schools:</a:t>
            </a:r>
          </a:p>
          <a:p>
            <a:r>
              <a:rPr lang="en-US" b="1" dirty="0"/>
              <a:t>Tutor children during or after school</a:t>
            </a:r>
          </a:p>
          <a:p>
            <a:r>
              <a:rPr lang="en-US" b="1" dirty="0"/>
              <a:t>Donate stuffed animals to children in hospitals</a:t>
            </a:r>
          </a:p>
          <a:p>
            <a:r>
              <a:rPr lang="en-US" b="1" dirty="0"/>
              <a:t>Organize games and activities for children in hospitals or who are visiting hospitalized relatives</a:t>
            </a:r>
          </a:p>
          <a:p>
            <a:r>
              <a:rPr lang="en-US" b="1" dirty="0"/>
              <a:t>Knit or crochet baby blankets to be donated to hospitals or homeless shelters</a:t>
            </a:r>
          </a:p>
          <a:p>
            <a:r>
              <a:rPr lang="en-US" b="1" dirty="0"/>
              <a:t>Collect baby clothes and supplies to donate to new parents</a:t>
            </a:r>
          </a:p>
          <a:p>
            <a:r>
              <a:rPr lang="en-US" b="1" dirty="0"/>
              <a:t>Organize a Special Olympics event for children and teenagers</a:t>
            </a:r>
          </a:p>
          <a:p>
            <a:r>
              <a:rPr lang="en-US" b="1" dirty="0"/>
              <a:t>Sponsor a bike-a-thon and give away bike safety gear, like helmets and knee pads, as prizes</a:t>
            </a:r>
          </a:p>
          <a:p>
            <a:r>
              <a:rPr lang="en-US" b="1" dirty="0"/>
              <a:t>Collect used sports equipment to donate to families and after-school programs</a:t>
            </a:r>
          </a:p>
          <a:p>
            <a:r>
              <a:rPr lang="en-US" b="1" dirty="0"/>
              <a:t>Volunteer at a summer camp for children who have lost a parent</a:t>
            </a:r>
          </a:p>
          <a:p>
            <a:r>
              <a:rPr lang="en-US" b="1" dirty="0"/>
              <a:t>Sponsor a child living in a foreign country, either on your own or as part of a group</a:t>
            </a:r>
          </a:p>
          <a:p>
            <a:r>
              <a:rPr lang="en-US" b="1" dirty="0"/>
              <a:t>Coach a youth sports team</a:t>
            </a:r>
          </a:p>
          <a:p>
            <a:r>
              <a:rPr lang="en-US" b="1" dirty="0"/>
              <a:t>Put on performances for children in hospitals</a:t>
            </a:r>
          </a:p>
          <a:p>
            <a:r>
              <a:rPr lang="en-US" b="1" dirty="0"/>
              <a:t>Give free music lessons to schoolchildren</a:t>
            </a:r>
          </a:p>
          <a:p>
            <a:r>
              <a:rPr lang="en-US" b="1" dirty="0"/>
              <a:t>Become a volunteer teen crisis counselor</a:t>
            </a:r>
          </a:p>
          <a:p>
            <a:r>
              <a:rPr lang="en-US" b="1" dirty="0"/>
              <a:t>Organize a summer reading program to encourage kids to read</a:t>
            </a:r>
          </a:p>
          <a:p>
            <a:r>
              <a:rPr lang="en-US" b="1" dirty="0"/>
              <a:t>Organize an Easter egg hunt for neighborhood children</a:t>
            </a:r>
          </a:p>
          <a:p>
            <a:r>
              <a:rPr lang="en-US" b="1" dirty="0"/>
              <a:t>Create a new game for children to play</a:t>
            </a:r>
          </a:p>
          <a:p>
            <a:r>
              <a:rPr lang="en-US" b="1" dirty="0"/>
              <a:t>Organize events to help new students make friends</a:t>
            </a:r>
          </a:p>
          <a:p>
            <a:r>
              <a:rPr lang="en-US" b="1" dirty="0"/>
              <a:t>Babysit children during a PTA meeting</a:t>
            </a:r>
          </a:p>
          <a:p>
            <a:endParaRPr lang="en-US" dirty="0"/>
          </a:p>
        </p:txBody>
      </p:sp>
      <p:sp>
        <p:nvSpPr>
          <p:cNvPr id="3" name="Title 2"/>
          <p:cNvSpPr>
            <a:spLocks noGrp="1"/>
          </p:cNvSpPr>
          <p:nvPr>
            <p:ph type="title"/>
          </p:nvPr>
        </p:nvSpPr>
        <p:spPr/>
        <p:txBody>
          <a:bodyPr/>
          <a:lstStyle/>
          <a:p>
            <a:r>
              <a:rPr lang="en-US" dirty="0"/>
              <a:t>IDEAS CONT.</a:t>
            </a:r>
          </a:p>
        </p:txBody>
      </p:sp>
    </p:spTree>
    <p:extLst>
      <p:ext uri="{BB962C8B-B14F-4D97-AF65-F5344CB8AC3E}">
        <p14:creationId xmlns:p14="http://schemas.microsoft.com/office/powerpoint/2010/main" val="1877009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681729"/>
          </a:xfrm>
        </p:spPr>
        <p:txBody>
          <a:bodyPr>
            <a:normAutofit/>
          </a:bodyPr>
          <a:lstStyle/>
          <a:p>
            <a:pPr marL="45720" indent="0">
              <a:buNone/>
            </a:pPr>
            <a:endParaRPr lang="en-US" sz="900" dirty="0"/>
          </a:p>
          <a:p>
            <a:pPr marL="45720" indent="0">
              <a:buNone/>
            </a:pPr>
            <a:endParaRPr lang="en-US" sz="900" dirty="0"/>
          </a:p>
          <a:p>
            <a:pPr marL="45720" indent="0">
              <a:buNone/>
            </a:pPr>
            <a:endParaRPr lang="en-US" sz="900" dirty="0"/>
          </a:p>
          <a:p>
            <a:r>
              <a:rPr lang="en-US" sz="3200" dirty="0">
                <a:solidFill>
                  <a:schemeClr val="tx1"/>
                </a:solidFill>
                <a:latin typeface="Franklin Gothic Book" panose="020B0503020102020204" pitchFamily="34" charset="0"/>
              </a:rPr>
              <a:t>Minimum of 10 hours</a:t>
            </a:r>
          </a:p>
          <a:p>
            <a:pPr marL="45720" indent="0">
              <a:buNone/>
            </a:pPr>
            <a:endParaRPr lang="en-US" sz="3200" dirty="0">
              <a:solidFill>
                <a:schemeClr val="tx1"/>
              </a:solidFill>
              <a:latin typeface="Franklin Gothic Book" panose="020B0503020102020204" pitchFamily="34" charset="0"/>
            </a:endParaRPr>
          </a:p>
          <a:p>
            <a:r>
              <a:rPr lang="en-US" sz="3200" dirty="0">
                <a:solidFill>
                  <a:schemeClr val="tx1"/>
                </a:solidFill>
                <a:latin typeface="Franklin Gothic Book" panose="020B0503020102020204" pitchFamily="34" charset="0"/>
              </a:rPr>
              <a:t>Awards for top 2 students with the most community service hours</a:t>
            </a:r>
          </a:p>
          <a:p>
            <a:pPr marL="45720" indent="0">
              <a:buNone/>
            </a:pPr>
            <a:endParaRPr lang="en-US" sz="3200" dirty="0">
              <a:solidFill>
                <a:schemeClr val="tx1"/>
              </a:solidFill>
              <a:latin typeface="Franklin Gothic Book" panose="020B0503020102020204" pitchFamily="34" charset="0"/>
            </a:endParaRPr>
          </a:p>
          <a:p>
            <a:pPr marL="45720" indent="0">
              <a:buNone/>
            </a:pPr>
            <a:endParaRPr lang="en-US" sz="3200" dirty="0">
              <a:latin typeface="Bodoni MT" pitchFamily="18" charset="0"/>
            </a:endParaRPr>
          </a:p>
          <a:p>
            <a:pPr marL="45720" indent="0">
              <a:buNone/>
            </a:pPr>
            <a:endParaRPr lang="en-US" sz="900" dirty="0">
              <a:latin typeface="Bodoni MT" pitchFamily="18" charset="0"/>
            </a:endParaRPr>
          </a:p>
          <a:p>
            <a:pPr marL="45720" indent="0">
              <a:buNone/>
            </a:pPr>
            <a:endParaRPr lang="en-US" dirty="0"/>
          </a:p>
        </p:txBody>
      </p:sp>
      <p:sp>
        <p:nvSpPr>
          <p:cNvPr id="3" name="Title 2"/>
          <p:cNvSpPr>
            <a:spLocks noGrp="1"/>
          </p:cNvSpPr>
          <p:nvPr>
            <p:ph type="title"/>
          </p:nvPr>
        </p:nvSpPr>
        <p:spPr/>
        <p:txBody>
          <a:bodyPr/>
          <a:lstStyle/>
          <a:p>
            <a:r>
              <a:rPr lang="en-US" dirty="0">
                <a:latin typeface="Elephant" pitchFamily="18" charset="0"/>
              </a:rPr>
              <a:t>AWESOME Community Service  PROJECTS </a:t>
            </a:r>
          </a:p>
        </p:txBody>
      </p:sp>
      <p:pic>
        <p:nvPicPr>
          <p:cNvPr id="4099" name="Picture 3" descr="C:\Users\macropouloscourtney\AppData\Local\Microsoft\Windows\Temporary Internet Files\Content.IE5\4GQ0M31H\MC9000603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1828800"/>
            <a:ext cx="1815998" cy="1603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9852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974</TotalTime>
  <Words>842</Words>
  <Application>Microsoft Office PowerPoint</Application>
  <PresentationFormat>On-screen Show (4:3)</PresentationFormat>
  <Paragraphs>105</Paragraphs>
  <Slides>14</Slides>
  <Notes>0</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Bodoni MT</vt:lpstr>
      <vt:lpstr>Elephant</vt:lpstr>
      <vt:lpstr>Franklin Gothic Book</vt:lpstr>
      <vt:lpstr>Franklin Gothic Medium</vt:lpstr>
      <vt:lpstr>Wingdings</vt:lpstr>
      <vt:lpstr>Wingdings 2</vt:lpstr>
      <vt:lpstr>Grid</vt:lpstr>
      <vt:lpstr>Introducing Townsend’s</vt:lpstr>
      <vt:lpstr>What is National Junior Honor Society?</vt:lpstr>
      <vt:lpstr>National Junior Honor Society Includes:</vt:lpstr>
      <vt:lpstr>Leadership</vt:lpstr>
      <vt:lpstr>Citizenship</vt:lpstr>
      <vt:lpstr>Community SERVICE</vt:lpstr>
      <vt:lpstr>SERVICE IDEAS</vt:lpstr>
      <vt:lpstr>IDEAS CONT.</vt:lpstr>
      <vt:lpstr>AWESOME Community Service  PROJECTS </vt:lpstr>
      <vt:lpstr>But Wait… There is more!!!</vt:lpstr>
      <vt:lpstr>AND…</vt:lpstr>
      <vt:lpstr>Bylaws</vt:lpstr>
      <vt:lpstr>National Junior Honor Society Prepares you for Success &amp; IT’s FUN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Macropoulos, Stephen</dc:creator>
  <cp:lastModifiedBy>Nelson, Robert</cp:lastModifiedBy>
  <cp:revision>69</cp:revision>
  <dcterms:created xsi:type="dcterms:W3CDTF">2012-09-30T23:08:51Z</dcterms:created>
  <dcterms:modified xsi:type="dcterms:W3CDTF">2021-09-23T00:27:00Z</dcterms:modified>
</cp:coreProperties>
</file>